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1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7324725" y="6270625"/>
            <a:ext cx="1549400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2012 IBM Corporation</a:t>
            </a:r>
          </a:p>
        </p:txBody>
      </p:sp>
      <p:sp>
        <p:nvSpPr>
          <p:cNvPr id="111" name="Shape 111"/>
          <p:cNvSpPr/>
          <p:nvPr/>
        </p:nvSpPr>
        <p:spPr>
          <a:xfrm>
            <a:off x="2057400" y="6330950"/>
            <a:ext cx="1685925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IBM Confidential</a:t>
            </a:r>
          </a:p>
        </p:txBody>
      </p:sp>
      <p:sp>
        <p:nvSpPr>
          <p:cNvPr id="112" name="Shape 112"/>
          <p:cNvSpPr/>
          <p:nvPr>
            <p:ph type="title"/>
          </p:nvPr>
        </p:nvSpPr>
        <p:spPr>
          <a:xfrm>
            <a:off x="1143000" y="3019425"/>
            <a:ext cx="6702425" cy="5159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48" name="Shape 148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8" name="Shape 158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3" name="Shape 18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192" name="Shape 19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02" name="Shape 2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2" name="Shape 2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0" name="Shape 2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Shape 39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标题文本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png"/><Relationship Id="rId3" Type="http://schemas.openxmlformats.org/officeDocument/2006/relationships/hyperlink" Target="http://hacker.duanshishi.com/?p=1345" TargetMode="External"/><Relationship Id="rId4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Relationship Id="rId3" Type="http://schemas.openxmlformats.org/officeDocument/2006/relationships/image" Target="../media/image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cker.duanshishi.com/?p=55" TargetMode="External"/><Relationship Id="rId3" Type="http://schemas.openxmlformats.org/officeDocument/2006/relationships/image" Target="../media/image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urness?tab=repositories" TargetMode="External"/><Relationship Id="rId3" Type="http://schemas.openxmlformats.org/officeDocument/2006/relationships/hyperlink" Target="http://hacker.duanshishi.com" TargetMode="External"/><Relationship Id="rId4" Type="http://schemas.openxmlformats.org/officeDocument/2006/relationships/image" Target="../media/image1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8.png"/><Relationship Id="rId3" Type="http://schemas.openxmlformats.org/officeDocument/2006/relationships/image" Target="../media/image1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0" y="2325569"/>
            <a:ext cx="8858250" cy="1785938"/>
          </a:xfrm>
          <a:prstGeom prst="roundRect">
            <a:avLst>
              <a:gd name="adj" fmla="val 1203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2700000">
              <a:srgbClr val="000000">
                <a:alpha val="27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1850" y="2468444"/>
            <a:ext cx="733425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7188" y="2468444"/>
            <a:ext cx="714376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7937" y="3225681"/>
            <a:ext cx="76200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1375" y="3233619"/>
            <a:ext cx="735013" cy="735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77188" y="3540006"/>
            <a:ext cx="428626" cy="42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5813" y="3233619"/>
            <a:ext cx="285751" cy="285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9362" y="2439869"/>
            <a:ext cx="785813" cy="735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7.png" descr="C:\Users\wenshitao\Desktop\1号店 LOGO\1STORE 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367462" y="2458919"/>
            <a:ext cx="717551" cy="67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8.png" descr="C:\Users\wenshitao\Desktop\1STORE log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71875" y="357188"/>
            <a:ext cx="1931989" cy="164306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499338" y="2824479"/>
            <a:ext cx="5448112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000"/>
            </a:lvl1pPr>
          </a:lstStyle>
          <a:p>
            <a:pPr/>
            <a:r>
              <a:t>Overview of Recommender System</a:t>
            </a:r>
          </a:p>
        </p:txBody>
      </p:sp>
      <p:pic>
        <p:nvPicPr>
          <p:cNvPr id="241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96111">
              <a:defRPr sz="235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Details of Recommender Algorithms</a:t>
            </a:r>
          </a:p>
        </p:txBody>
      </p:sp>
      <p:sp>
        <p:nvSpPr>
          <p:cNvPr id="324" name="Shape 324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Item-Based CF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48" y="1615442"/>
            <a:ext cx="8824504" cy="3627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0177" y="1184406"/>
            <a:ext cx="5463646" cy="5051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904" y="2121072"/>
            <a:ext cx="8456792" cy="317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1" dur="5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2" dur="2000" fill="hold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2"/>
      <p:bldP build="whole" bldLvl="1" animBg="1" rev="0" advAuto="0" spid="326" grpId="3"/>
      <p:bldP build="whole" bldLvl="1" animBg="1" rev="0" advAuto="0" spid="326" grpId="4"/>
      <p:bldP build="whole" bldLvl="1" animBg="1" rev="0" advAuto="0" spid="327" grpId="5"/>
      <p:bldP build="whole" bldLvl="1" animBg="1" rev="0" advAuto="0" spid="327" grpId="6"/>
      <p:bldP build="whole" bldLvl="1" animBg="1" rev="0" advAuto="0" spid="32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96111">
              <a:defRPr sz="235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Details of Recommender Algorithms</a:t>
            </a:r>
          </a:p>
        </p:txBody>
      </p:sp>
      <p:sp>
        <p:nvSpPr>
          <p:cNvPr id="331" name="Shape 331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Matrix Factorisation</a:t>
            </a:r>
          </a:p>
        </p:txBody>
      </p:sp>
      <p:pic>
        <p:nvPicPr>
          <p:cNvPr id="3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972" y="1439465"/>
            <a:ext cx="3891687" cy="3725070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5599429" y="1490980"/>
            <a:ext cx="232847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/>
            </a:lvl1pPr>
          </a:lstStyle>
          <a:p>
            <a:pPr/>
            <a:r>
              <a:t>Big and Sparse</a:t>
            </a:r>
          </a:p>
        </p:txBody>
      </p:sp>
      <p:pic>
        <p:nvPicPr>
          <p:cNvPr id="33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96111">
              <a:defRPr sz="235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Details of Recommender Algorithms</a:t>
            </a:r>
          </a:p>
        </p:txBody>
      </p:sp>
      <p:sp>
        <p:nvSpPr>
          <p:cNvPr id="337" name="Shape 337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Matrix Factorisation</a:t>
            </a:r>
          </a:p>
        </p:txBody>
      </p:sp>
      <p:pic>
        <p:nvPicPr>
          <p:cNvPr id="3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718" y="1527018"/>
            <a:ext cx="8668564" cy="3084115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795689" y="5364479"/>
            <a:ext cx="388228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http://hacker.duanshishi.com/?p=1345</a:t>
            </a:r>
          </a:p>
        </p:txBody>
      </p:sp>
      <p:pic>
        <p:nvPicPr>
          <p:cNvPr id="34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758951">
              <a:defRPr b="1" sz="199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Practical Recommender System in YHD</a:t>
            </a:r>
          </a:p>
        </p:txBody>
      </p:sp>
      <p:sp>
        <p:nvSpPr>
          <p:cNvPr id="343" name="Shape 343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See and See</a:t>
            </a:r>
          </a:p>
        </p:txBody>
      </p:sp>
      <p:pic>
        <p:nvPicPr>
          <p:cNvPr id="3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1701800" y="16256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Item-Based CF:</a:t>
            </a:r>
          </a:p>
          <a:p>
            <a:pPr/>
            <a:r>
              <a:t>session id and gen the Big item Matrix(100w*100w)</a:t>
            </a:r>
          </a:p>
        </p:txBody>
      </p:sp>
      <p:sp>
        <p:nvSpPr>
          <p:cNvPr id="346" name="Shape 346"/>
          <p:cNvSpPr/>
          <p:nvPr/>
        </p:nvSpPr>
        <p:spPr>
          <a:xfrm>
            <a:off x="1701800" y="3305247"/>
            <a:ext cx="1270000" cy="127000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Reservoir Samplin</a:t>
            </a:r>
          </a:p>
          <a:p>
            <a:pPr/>
            <a:r>
              <a:t>(100w*100w==&gt;100w*p*100w)</a:t>
            </a:r>
          </a:p>
        </p:txBody>
      </p:sp>
      <p:pic>
        <p:nvPicPr>
          <p:cNvPr id="34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2973" y="991027"/>
            <a:ext cx="5784327" cy="3209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758951">
              <a:defRPr b="1" sz="199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Practical Recommender System in YHD</a:t>
            </a:r>
          </a:p>
        </p:txBody>
      </p:sp>
      <p:sp>
        <p:nvSpPr>
          <p:cNvPr id="350" name="Shape 350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1900"/>
            </a:lvl1pPr>
          </a:lstStyle>
          <a:p>
            <a:pPr/>
            <a:r>
              <a:t>People who similar to you have bought</a:t>
            </a:r>
          </a:p>
        </p:txBody>
      </p:sp>
      <p:sp>
        <p:nvSpPr>
          <p:cNvPr id="351" name="Shape 351"/>
          <p:cNvSpPr/>
          <p:nvPr/>
        </p:nvSpPr>
        <p:spPr>
          <a:xfrm>
            <a:off x="1765300" y="1739900"/>
            <a:ext cx="1353443" cy="916246"/>
          </a:xfrm>
          <a:prstGeom prst="roundRect">
            <a:avLst>
              <a:gd name="adj" fmla="val 23169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Mining The User Labels With the Campus and housing estate </a:t>
            </a:r>
          </a:p>
        </p:txBody>
      </p:sp>
      <p:sp>
        <p:nvSpPr>
          <p:cNvPr id="352" name="Shape 352"/>
          <p:cNvSpPr/>
          <p:nvPr/>
        </p:nvSpPr>
        <p:spPr>
          <a:xfrm>
            <a:off x="1807021" y="2679700"/>
            <a:ext cx="1270001" cy="916246"/>
          </a:xfrm>
          <a:prstGeom prst="roundRect">
            <a:avLst>
              <a:gd name="adj" fmla="val 2079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Stat the Order info the User with the same campus or housing estate </a:t>
            </a:r>
          </a:p>
        </p:txBody>
      </p:sp>
      <p:sp>
        <p:nvSpPr>
          <p:cNvPr id="353" name="Shape 353"/>
          <p:cNvSpPr/>
          <p:nvPr/>
        </p:nvSpPr>
        <p:spPr>
          <a:xfrm>
            <a:off x="1807021" y="3594100"/>
            <a:ext cx="1270001" cy="916246"/>
          </a:xfrm>
          <a:prstGeom prst="roundRect">
            <a:avLst>
              <a:gd name="adj" fmla="val 2079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Use these Order things to recommend under the same category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05016"/>
            <a:ext cx="9144000" cy="466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00" y="519748"/>
            <a:ext cx="9144000" cy="4804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2" dur="500" fill="hold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7"/>
      <p:bldP build="whole" bldLvl="1" animBg="1" rev="0" advAuto="0" spid="352" grpId="6"/>
      <p:bldP build="whole" bldLvl="1" animBg="1" rev="0" advAuto="0" spid="355" grpId="3"/>
      <p:bldP build="whole" bldLvl="1" animBg="1" rev="0" advAuto="0" spid="355" grpId="4"/>
      <p:bldP build="whole" bldLvl="1" animBg="1" rev="0" advAuto="0" spid="351" grpId="5"/>
      <p:bldP build="whole" bldLvl="1" animBg="1" rev="0" advAuto="0" spid="354" grpId="1"/>
      <p:bldP build="whole" bldLvl="1" animBg="1" rev="0" advAuto="0" spid="35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758951">
              <a:defRPr b="1" sz="199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Practical Recommender System in YHD</a:t>
            </a:r>
          </a:p>
        </p:txBody>
      </p:sp>
      <p:sp>
        <p:nvSpPr>
          <p:cNvPr id="359" name="Shape 359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120000"/>
              </a:lnSpc>
              <a:defRPr b="1" sz="20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Recsys Based on UserProfile</a:t>
            </a:r>
          </a:p>
        </p:txBody>
      </p:sp>
      <p:pic>
        <p:nvPicPr>
          <p:cNvPr id="3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0493" y="686626"/>
            <a:ext cx="3363575" cy="5484748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1112440" y="1198909"/>
            <a:ext cx="1958678" cy="1211958"/>
          </a:xfrm>
          <a:prstGeom prst="roundRect">
            <a:avLst>
              <a:gd name="adj" fmla="val 16158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Mining your pref data about the attribute of the items from the all action info on YHD(app and PC),such as brand, size etc</a:t>
            </a:r>
          </a:p>
        </p:txBody>
      </p:sp>
      <p:sp>
        <p:nvSpPr>
          <p:cNvPr id="362" name="Shape 362"/>
          <p:cNvSpPr/>
          <p:nvPr/>
        </p:nvSpPr>
        <p:spPr>
          <a:xfrm>
            <a:off x="1063649" y="2438400"/>
            <a:ext cx="2056260" cy="862658"/>
          </a:xfrm>
          <a:prstGeom prst="roundRect">
            <a:avLst>
              <a:gd name="adj" fmla="val 2208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Recommend to you the items under your fav attributes with some limit with the category</a:t>
            </a:r>
          </a:p>
        </p:txBody>
      </p:sp>
      <p:sp>
        <p:nvSpPr>
          <p:cNvPr id="363" name="Shape 363"/>
          <p:cNvSpPr/>
          <p:nvPr/>
        </p:nvSpPr>
        <p:spPr>
          <a:xfrm>
            <a:off x="223440" y="3802409"/>
            <a:ext cx="2618632" cy="1648570"/>
          </a:xfrm>
          <a:prstGeom prst="roundRect">
            <a:avLst>
              <a:gd name="adj" fmla="val 1588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Future: </a:t>
            </a:r>
          </a:p>
          <a:p>
            <a:pPr/>
            <a:r>
              <a:t>1，we will range the items based on your pref with the attribute on more filed；</a:t>
            </a:r>
          </a:p>
          <a:p>
            <a:pPr/>
            <a:r>
              <a:t>2，Mix UserProfile with Other rec algorithms；</a:t>
            </a:r>
          </a:p>
          <a:p>
            <a:pPr/>
            <a:r>
              <a:t>3，Maybe More…</a:t>
            </a:r>
          </a:p>
        </p:txBody>
      </p:sp>
      <p:pic>
        <p:nvPicPr>
          <p:cNvPr id="36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PMS Other Algorithms</a:t>
            </a:r>
          </a:p>
        </p:txBody>
      </p:sp>
      <p:sp>
        <p:nvSpPr>
          <p:cNvPr id="367" name="Shape 367"/>
          <p:cNvSpPr/>
          <p:nvPr/>
        </p:nvSpPr>
        <p:spPr>
          <a:xfrm>
            <a:off x="1000913" y="1224280"/>
            <a:ext cx="370710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500"/>
            </a:lvl1pPr>
          </a:lstStyle>
          <a:p>
            <a:pPr/>
            <a:r>
              <a:t>Association Rules</a:t>
            </a:r>
          </a:p>
        </p:txBody>
      </p:sp>
      <p:sp>
        <p:nvSpPr>
          <p:cNvPr id="368" name="Shape 368"/>
          <p:cNvSpPr/>
          <p:nvPr/>
        </p:nvSpPr>
        <p:spPr>
          <a:xfrm>
            <a:off x="1932714" y="1958339"/>
            <a:ext cx="410757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http://hacker.duanshishi.com/?p=55</a:t>
            </a:r>
          </a:p>
        </p:txBody>
      </p:sp>
      <p:sp>
        <p:nvSpPr>
          <p:cNvPr id="369" name="Shape 369"/>
          <p:cNvSpPr/>
          <p:nvPr/>
        </p:nvSpPr>
        <p:spPr>
          <a:xfrm>
            <a:off x="2095560" y="3554167"/>
            <a:ext cx="1517809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Intention</a:t>
            </a:r>
          </a:p>
        </p:txBody>
      </p:sp>
      <p:sp>
        <p:nvSpPr>
          <p:cNvPr id="370" name="Shape 370"/>
          <p:cNvSpPr/>
          <p:nvPr/>
        </p:nvSpPr>
        <p:spPr>
          <a:xfrm>
            <a:off x="1025095" y="2540000"/>
            <a:ext cx="2235446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Sales forecast</a:t>
            </a:r>
          </a:p>
        </p:txBody>
      </p:sp>
      <p:sp>
        <p:nvSpPr>
          <p:cNvPr id="371" name="Shape 371"/>
          <p:cNvSpPr/>
          <p:nvPr/>
        </p:nvSpPr>
        <p:spPr>
          <a:xfrm>
            <a:off x="1021529" y="4610100"/>
            <a:ext cx="2750578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User Value Model</a:t>
            </a:r>
          </a:p>
        </p:txBody>
      </p:sp>
      <p:sp>
        <p:nvSpPr>
          <p:cNvPr id="372" name="Shape 372"/>
          <p:cNvSpPr/>
          <p:nvPr/>
        </p:nvSpPr>
        <p:spPr>
          <a:xfrm>
            <a:off x="4653729" y="2540000"/>
            <a:ext cx="2978397" cy="472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User Labels Mining</a:t>
            </a:r>
          </a:p>
        </p:txBody>
      </p:sp>
      <p:sp>
        <p:nvSpPr>
          <p:cNvPr id="373" name="Shape 373"/>
          <p:cNvSpPr/>
          <p:nvPr/>
        </p:nvSpPr>
        <p:spPr>
          <a:xfrm>
            <a:off x="5403029" y="3982720"/>
            <a:ext cx="58912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/>
            </a:lvl1pPr>
          </a:lstStyle>
          <a:p>
            <a:pPr/>
            <a:r>
              <a:t>……</a:t>
            </a:r>
          </a:p>
        </p:txBody>
      </p:sp>
      <p:pic>
        <p:nvPicPr>
          <p:cNvPr id="37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3376929" y="2354579"/>
            <a:ext cx="162814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/>
            </a:lvl1pPr>
          </a:lstStyle>
          <a:p>
            <a:pPr/>
            <a:r>
              <a:t>谢谢</a:t>
            </a:r>
          </a:p>
        </p:txBody>
      </p:sp>
      <p:sp>
        <p:nvSpPr>
          <p:cNvPr id="377" name="Shape 377"/>
          <p:cNvSpPr/>
          <p:nvPr/>
        </p:nvSpPr>
        <p:spPr>
          <a:xfrm>
            <a:off x="748030" y="4881879"/>
            <a:ext cx="42180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https://github.com/burness?tab=repositories</a:t>
            </a:r>
          </a:p>
        </p:txBody>
      </p:sp>
      <p:sp>
        <p:nvSpPr>
          <p:cNvPr id="378" name="Shape 378"/>
          <p:cNvSpPr/>
          <p:nvPr/>
        </p:nvSpPr>
        <p:spPr>
          <a:xfrm>
            <a:off x="748030" y="5237479"/>
            <a:ext cx="42180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http://hacker.duanshishi.com</a:t>
            </a:r>
          </a:p>
        </p:txBody>
      </p:sp>
      <p:pic>
        <p:nvPicPr>
          <p:cNvPr id="37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414668" y="136418"/>
            <a:ext cx="8314660" cy="427107"/>
          </a:xfrm>
          <a:prstGeom prst="rect">
            <a:avLst/>
          </a:prstGeom>
        </p:spPr>
        <p:txBody>
          <a:bodyPr/>
          <a:lstStyle>
            <a:lvl1pPr defTabSz="740663">
              <a:defRPr sz="2268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Content</a:t>
            </a:r>
          </a:p>
        </p:txBody>
      </p:sp>
      <p:sp>
        <p:nvSpPr>
          <p:cNvPr id="244" name="Shape 244"/>
          <p:cNvSpPr/>
          <p:nvPr/>
        </p:nvSpPr>
        <p:spPr>
          <a:xfrm>
            <a:off x="468312" y="956517"/>
            <a:ext cx="1981201" cy="5354638"/>
          </a:xfrm>
          <a:prstGeom prst="rect">
            <a:avLst/>
          </a:prstGeom>
          <a:solidFill>
            <a:srgbClr val="7889FB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45" name="image9.jpg" descr="00013206_md_thumb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314" y="4349005"/>
            <a:ext cx="1168855" cy="175408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2653029" y="932180"/>
            <a:ext cx="4300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1，Overview of Recommender Algorithms</a:t>
            </a:r>
          </a:p>
        </p:txBody>
      </p:sp>
      <p:sp>
        <p:nvSpPr>
          <p:cNvPr id="247" name="Shape 247"/>
          <p:cNvSpPr/>
          <p:nvPr/>
        </p:nvSpPr>
        <p:spPr>
          <a:xfrm>
            <a:off x="2907029" y="1338580"/>
            <a:ext cx="3598874" cy="125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Collaborative Filtering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Content-based Filtering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Hybrid Approaches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Popularity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Advanced or “Non-traditional” Approaches</a:t>
            </a:r>
          </a:p>
        </p:txBody>
      </p:sp>
      <p:sp>
        <p:nvSpPr>
          <p:cNvPr id="248" name="Shape 248"/>
          <p:cNvSpPr/>
          <p:nvPr/>
        </p:nvSpPr>
        <p:spPr>
          <a:xfrm>
            <a:off x="2653029" y="2695793"/>
            <a:ext cx="4300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2，Details of Recommender Algorithms</a:t>
            </a:r>
          </a:p>
        </p:txBody>
      </p:sp>
      <p:sp>
        <p:nvSpPr>
          <p:cNvPr id="249" name="Shape 249"/>
          <p:cNvSpPr/>
          <p:nvPr/>
        </p:nvSpPr>
        <p:spPr>
          <a:xfrm>
            <a:off x="2919729" y="3123773"/>
            <a:ext cx="1839193" cy="774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User-based CF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Item-based CF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Matrix Factorisation</a:t>
            </a:r>
          </a:p>
        </p:txBody>
      </p:sp>
      <p:sp>
        <p:nvSpPr>
          <p:cNvPr id="250" name="Shape 250"/>
          <p:cNvSpPr/>
          <p:nvPr/>
        </p:nvSpPr>
        <p:spPr>
          <a:xfrm>
            <a:off x="2653029" y="4103806"/>
            <a:ext cx="430018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3，Practical Recommender System in YHD</a:t>
            </a:r>
          </a:p>
        </p:txBody>
      </p:sp>
      <p:sp>
        <p:nvSpPr>
          <p:cNvPr id="251" name="Shape 251"/>
          <p:cNvSpPr/>
          <p:nvPr/>
        </p:nvSpPr>
        <p:spPr>
          <a:xfrm>
            <a:off x="2919729" y="4520773"/>
            <a:ext cx="3391470" cy="774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See and See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People who similar to you have bought</a:t>
            </a:r>
          </a:p>
          <a:p>
            <a:pPr marL="183815" indent="-183815">
              <a:lnSpc>
                <a:spcPct val="120000"/>
              </a:lnSpc>
              <a:buSzPct val="100000"/>
              <a:buAutoNum type="alphaUcPeriod" startAt="1"/>
              <a:defRPr sz="1400">
                <a:latin typeface="+mn-lt"/>
                <a:ea typeface="+mn-ea"/>
                <a:cs typeface="+mn-cs"/>
                <a:sym typeface="Arial"/>
              </a:defRPr>
            </a:pPr>
            <a:r>
              <a:t>Recsys Based on UserProfile</a:t>
            </a:r>
          </a:p>
        </p:txBody>
      </p:sp>
      <p:pic>
        <p:nvPicPr>
          <p:cNvPr id="25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41247">
              <a:defRPr sz="2208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Overview of Recommender Algorithms</a:t>
            </a:r>
          </a:p>
        </p:txBody>
      </p:sp>
      <p:sp>
        <p:nvSpPr>
          <p:cNvPr id="255" name="Shape 255"/>
          <p:cNvSpPr/>
          <p:nvPr/>
        </p:nvSpPr>
        <p:spPr>
          <a:xfrm>
            <a:off x="139406" y="639431"/>
            <a:ext cx="2897259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420623">
              <a:defRPr b="1" cap="all" sz="1840"/>
            </a:lvl1pPr>
          </a:lstStyle>
          <a:p>
            <a:pPr/>
            <a:r>
              <a:t>Collaborative Filtering</a:t>
            </a:r>
          </a:p>
        </p:txBody>
      </p:sp>
      <p:sp>
        <p:nvSpPr>
          <p:cNvPr id="256" name="Shape 256"/>
          <p:cNvSpPr/>
          <p:nvPr/>
        </p:nvSpPr>
        <p:spPr>
          <a:xfrm>
            <a:off x="583401" y="1200510"/>
            <a:ext cx="838243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Collaborative filtering looks for patterns in the </a:t>
            </a:r>
            <a:r>
              <a:rPr b="1"/>
              <a:t>user activity</a:t>
            </a:r>
            <a:r>
              <a:t> to produce user specific recommendations</a:t>
            </a:r>
          </a:p>
        </p:txBody>
      </p:sp>
      <p:sp>
        <p:nvSpPr>
          <p:cNvPr id="257" name="Shape 257"/>
          <p:cNvSpPr/>
          <p:nvPr/>
        </p:nvSpPr>
        <p:spPr>
          <a:xfrm>
            <a:off x="825500" y="2286000"/>
            <a:ext cx="1270000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1500">
                <a:solidFill>
                  <a:srgbClr val="4D4D4D"/>
                </a:solidFill>
              </a:defRPr>
            </a:lvl1pPr>
          </a:lstStyle>
          <a:p>
            <a:pPr/>
            <a:r>
              <a:t>User Activity</a:t>
            </a:r>
          </a:p>
        </p:txBody>
      </p:sp>
      <p:sp>
        <p:nvSpPr>
          <p:cNvPr id="258" name="Shape 258"/>
          <p:cNvSpPr/>
          <p:nvPr/>
        </p:nvSpPr>
        <p:spPr>
          <a:xfrm>
            <a:off x="834474" y="3637279"/>
            <a:ext cx="125205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ratings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purchases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downloads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user preference</a:t>
            </a:r>
          </a:p>
        </p:txBody>
      </p:sp>
      <p:sp>
        <p:nvSpPr>
          <p:cNvPr id="259" name="Shape 259"/>
          <p:cNvSpPr/>
          <p:nvPr/>
        </p:nvSpPr>
        <p:spPr>
          <a:xfrm>
            <a:off x="829897" y="1771808"/>
            <a:ext cx="126120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Usage data</a:t>
            </a:r>
          </a:p>
        </p:txBody>
      </p:sp>
      <p:sp>
        <p:nvSpPr>
          <p:cNvPr id="260" name="Shape 260"/>
          <p:cNvSpPr/>
          <p:nvPr/>
        </p:nvSpPr>
        <p:spPr>
          <a:xfrm>
            <a:off x="4017597" y="1771808"/>
            <a:ext cx="71180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Types</a:t>
            </a:r>
          </a:p>
        </p:txBody>
      </p:sp>
      <p:sp>
        <p:nvSpPr>
          <p:cNvPr id="261" name="Shape 261"/>
          <p:cNvSpPr/>
          <p:nvPr/>
        </p:nvSpPr>
        <p:spPr>
          <a:xfrm>
            <a:off x="3738500" y="22860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150394" indent="-150394" algn="ctr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Neighborhood-based CF</a:t>
            </a:r>
          </a:p>
          <a:p>
            <a:pPr marL="150394" indent="-150394" algn="ctr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Model-based CF</a:t>
            </a:r>
          </a:p>
        </p:txBody>
      </p:sp>
      <p:sp>
        <p:nvSpPr>
          <p:cNvPr id="262" name="Shape 262"/>
          <p:cNvSpPr/>
          <p:nvPr/>
        </p:nvSpPr>
        <p:spPr>
          <a:xfrm>
            <a:off x="3404574" y="3686651"/>
            <a:ext cx="238031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User-based, item-based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Matrix Factorisation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Restricted Boltzmann Machines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Bayesian Networks   </a:t>
            </a:r>
          </a:p>
        </p:txBody>
      </p:sp>
      <p:sp>
        <p:nvSpPr>
          <p:cNvPr id="263" name="Shape 263"/>
          <p:cNvSpPr/>
          <p:nvPr/>
        </p:nvSpPr>
        <p:spPr>
          <a:xfrm>
            <a:off x="6335261" y="1820111"/>
            <a:ext cx="15936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Pros and Cons</a:t>
            </a:r>
          </a:p>
        </p:txBody>
      </p:sp>
      <p:sp>
        <p:nvSpPr>
          <p:cNvPr id="264" name="Shape 264"/>
          <p:cNvSpPr/>
          <p:nvPr/>
        </p:nvSpPr>
        <p:spPr>
          <a:xfrm>
            <a:off x="5845641" y="2245201"/>
            <a:ext cx="3206154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Pros: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User and Item features are not need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Produces good enough results in most 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cases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Cons: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Cold Start problem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Need standardized products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 can’t play well with the long tail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can’t be difficult to provide explanations</a:t>
            </a:r>
          </a:p>
        </p:txBody>
      </p:sp>
      <p:pic>
        <p:nvPicPr>
          <p:cNvPr id="2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41247">
              <a:defRPr sz="2208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Overview of Recommender Algorithms</a:t>
            </a:r>
          </a:p>
        </p:txBody>
      </p:sp>
      <p:sp>
        <p:nvSpPr>
          <p:cNvPr id="268" name="Shape 268"/>
          <p:cNvSpPr/>
          <p:nvPr/>
        </p:nvSpPr>
        <p:spPr>
          <a:xfrm>
            <a:off x="139406" y="639431"/>
            <a:ext cx="3206153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457200">
              <a:defRPr b="1" cap="all" sz="2000"/>
            </a:lvl1pPr>
          </a:lstStyle>
          <a:p>
            <a:pPr/>
            <a:r>
              <a:t>Content-based Filtering</a:t>
            </a:r>
          </a:p>
        </p:txBody>
      </p:sp>
      <p:sp>
        <p:nvSpPr>
          <p:cNvPr id="269" name="Shape 269"/>
          <p:cNvSpPr/>
          <p:nvPr/>
        </p:nvSpPr>
        <p:spPr>
          <a:xfrm>
            <a:off x="583401" y="1200510"/>
            <a:ext cx="775631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Content-based Filtering recommends items with similar content (metadata, topics, description)</a:t>
            </a:r>
          </a:p>
        </p:txBody>
      </p:sp>
      <p:sp>
        <p:nvSpPr>
          <p:cNvPr id="270" name="Shape 270"/>
          <p:cNvSpPr/>
          <p:nvPr/>
        </p:nvSpPr>
        <p:spPr>
          <a:xfrm>
            <a:off x="825500" y="2286000"/>
            <a:ext cx="1270000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1500">
                <a:solidFill>
                  <a:srgbClr val="4D4D4D"/>
                </a:solidFill>
              </a:defRPr>
            </a:lvl1pPr>
          </a:lstStyle>
          <a:p>
            <a:pPr/>
            <a:r>
              <a:t>the content/descriptions of items and users</a:t>
            </a:r>
          </a:p>
        </p:txBody>
      </p:sp>
      <p:sp>
        <p:nvSpPr>
          <p:cNvPr id="271" name="Shape 271"/>
          <p:cNvSpPr/>
          <p:nvPr/>
        </p:nvSpPr>
        <p:spPr>
          <a:xfrm>
            <a:off x="834474" y="3637279"/>
            <a:ext cx="112190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brand:apple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RAM: 16g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ssd: 256g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Screen: retina</a:t>
            </a:r>
          </a:p>
        </p:txBody>
      </p:sp>
      <p:sp>
        <p:nvSpPr>
          <p:cNvPr id="272" name="Shape 272"/>
          <p:cNvSpPr/>
          <p:nvPr/>
        </p:nvSpPr>
        <p:spPr>
          <a:xfrm>
            <a:off x="1045797" y="1771808"/>
            <a:ext cx="58522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73" name="Shape 273"/>
          <p:cNvSpPr/>
          <p:nvPr/>
        </p:nvSpPr>
        <p:spPr>
          <a:xfrm>
            <a:off x="3704878" y="1771808"/>
            <a:ext cx="6391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74" name="Shape 274"/>
          <p:cNvSpPr/>
          <p:nvPr/>
        </p:nvSpPr>
        <p:spPr>
          <a:xfrm>
            <a:off x="3425781" y="22860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Information Retrieval</a:t>
            </a:r>
          </a:p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Machine Learning(NB,SVm,DT)</a:t>
            </a:r>
          </a:p>
        </p:txBody>
      </p:sp>
      <p:sp>
        <p:nvSpPr>
          <p:cNvPr id="275" name="Shape 275"/>
          <p:cNvSpPr/>
          <p:nvPr/>
        </p:nvSpPr>
        <p:spPr>
          <a:xfrm>
            <a:off x="6335261" y="1820111"/>
            <a:ext cx="15936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Pros and Cons</a:t>
            </a:r>
          </a:p>
        </p:txBody>
      </p:sp>
      <p:sp>
        <p:nvSpPr>
          <p:cNvPr id="276" name="Shape 276"/>
          <p:cNvSpPr/>
          <p:nvPr/>
        </p:nvSpPr>
        <p:spPr>
          <a:xfrm>
            <a:off x="5286841" y="2245201"/>
            <a:ext cx="2810941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Pros: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No cold start problem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No need for usage data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No prefer to popularity product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Can provide explanations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Cons: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Item need to be machine readable 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and meaningful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Difficult to combine multiple item’s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features together</a:t>
            </a:r>
          </a:p>
        </p:txBody>
      </p:sp>
      <p:pic>
        <p:nvPicPr>
          <p:cNvPr id="27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41247">
              <a:defRPr sz="2208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Overview of Recommender Algorithms</a:t>
            </a:r>
          </a:p>
        </p:txBody>
      </p:sp>
      <p:sp>
        <p:nvSpPr>
          <p:cNvPr id="280" name="Shape 280"/>
          <p:cNvSpPr/>
          <p:nvPr/>
        </p:nvSpPr>
        <p:spPr>
          <a:xfrm>
            <a:off x="139406" y="639431"/>
            <a:ext cx="3206153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731520">
              <a:defRPr b="1" cap="all" sz="2640"/>
            </a:lvl1pPr>
          </a:lstStyle>
          <a:p>
            <a:pPr/>
            <a:r>
              <a:t>Hybrid Approaches</a:t>
            </a:r>
          </a:p>
        </p:txBody>
      </p:sp>
      <p:sp>
        <p:nvSpPr>
          <p:cNvPr id="281" name="Shape 281"/>
          <p:cNvSpPr/>
          <p:nvPr/>
        </p:nvSpPr>
        <p:spPr>
          <a:xfrm>
            <a:off x="583401" y="1200510"/>
            <a:ext cx="8345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Hybrid Approaches combines CF and CB in order to use the pros of one to address the cons of the other</a:t>
            </a:r>
          </a:p>
        </p:txBody>
      </p:sp>
      <p:sp>
        <p:nvSpPr>
          <p:cNvPr id="282" name="Shape 282"/>
          <p:cNvSpPr/>
          <p:nvPr/>
        </p:nvSpPr>
        <p:spPr>
          <a:xfrm>
            <a:off x="825500" y="2286000"/>
            <a:ext cx="1270000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 sz="1500">
                <a:solidFill>
                  <a:srgbClr val="4D4D4D"/>
                </a:solidFill>
              </a:defRPr>
            </a:pPr>
            <a:r>
              <a:t>Usage data</a:t>
            </a:r>
          </a:p>
          <a:p>
            <a:pPr algn="ctr">
              <a:defRPr b="1" sz="1500">
                <a:solidFill>
                  <a:srgbClr val="4D4D4D"/>
                </a:solidFill>
              </a:defRPr>
            </a:pPr>
            <a:r>
              <a:t>and user and item content features</a:t>
            </a:r>
          </a:p>
        </p:txBody>
      </p:sp>
      <p:sp>
        <p:nvSpPr>
          <p:cNvPr id="283" name="Shape 283"/>
          <p:cNvSpPr/>
          <p:nvPr/>
        </p:nvSpPr>
        <p:spPr>
          <a:xfrm>
            <a:off x="834474" y="3637279"/>
            <a:ext cx="1180094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brand:apple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RAM: 16g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ssd: 256g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Screen: retina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&amp;&amp; Action Data</a:t>
            </a:r>
          </a:p>
        </p:txBody>
      </p:sp>
      <p:sp>
        <p:nvSpPr>
          <p:cNvPr id="284" name="Shape 284"/>
          <p:cNvSpPr/>
          <p:nvPr/>
        </p:nvSpPr>
        <p:spPr>
          <a:xfrm>
            <a:off x="1045797" y="1771808"/>
            <a:ext cx="58522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85" name="Shape 285"/>
          <p:cNvSpPr/>
          <p:nvPr/>
        </p:nvSpPr>
        <p:spPr>
          <a:xfrm>
            <a:off x="3704878" y="1771808"/>
            <a:ext cx="6391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86" name="Shape 286"/>
          <p:cNvSpPr/>
          <p:nvPr/>
        </p:nvSpPr>
        <p:spPr>
          <a:xfrm>
            <a:off x="3425781" y="2286000"/>
            <a:ext cx="1270001" cy="127000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Weighted</a:t>
            </a:r>
          </a:p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Rules</a:t>
            </a:r>
          </a:p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Feature Combination</a:t>
            </a:r>
          </a:p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Cascade</a:t>
            </a:r>
          </a:p>
          <a:p>
            <a:pPr marL="150394" indent="-150394">
              <a:buSzPct val="100000"/>
              <a:buChar char="•"/>
              <a:defRPr b="1">
                <a:solidFill>
                  <a:srgbClr val="4D4D4D"/>
                </a:solidFill>
              </a:defRPr>
            </a:pPr>
            <a:r>
              <a:t>Feature augmentation</a:t>
            </a:r>
          </a:p>
        </p:txBody>
      </p:sp>
      <p:sp>
        <p:nvSpPr>
          <p:cNvPr id="287" name="Shape 287"/>
          <p:cNvSpPr/>
          <p:nvPr/>
        </p:nvSpPr>
        <p:spPr>
          <a:xfrm>
            <a:off x="6335261" y="1820111"/>
            <a:ext cx="15936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Pros and Cons</a:t>
            </a:r>
          </a:p>
        </p:txBody>
      </p:sp>
      <p:sp>
        <p:nvSpPr>
          <p:cNvPr id="288" name="Shape 288"/>
          <p:cNvSpPr/>
          <p:nvPr/>
        </p:nvSpPr>
        <p:spPr>
          <a:xfrm>
            <a:off x="5286841" y="2245201"/>
            <a:ext cx="2878434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Pros: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Often outperforms CF and CB alone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No cold start problem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No prefer to the popularity products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Diversity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Cons: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Be harder to get balance</a:t>
            </a:r>
          </a:p>
        </p:txBody>
      </p:sp>
      <p:sp>
        <p:nvSpPr>
          <p:cNvPr id="289" name="Shape 289"/>
          <p:cNvSpPr/>
          <p:nvPr/>
        </p:nvSpPr>
        <p:spPr>
          <a:xfrm>
            <a:off x="2030729" y="5034279"/>
            <a:ext cx="352955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Recommender Based on UserProfile</a:t>
            </a:r>
          </a:p>
        </p:txBody>
      </p:sp>
      <p:pic>
        <p:nvPicPr>
          <p:cNvPr id="29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41247">
              <a:defRPr sz="2208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Overview of Recommender Algorithms</a:t>
            </a:r>
          </a:p>
        </p:txBody>
      </p:sp>
      <p:sp>
        <p:nvSpPr>
          <p:cNvPr id="293" name="Shape 293"/>
          <p:cNvSpPr/>
          <p:nvPr/>
        </p:nvSpPr>
        <p:spPr>
          <a:xfrm>
            <a:off x="520406" y="614031"/>
            <a:ext cx="3206153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POPULARITY</a:t>
            </a:r>
          </a:p>
        </p:txBody>
      </p:sp>
      <p:sp>
        <p:nvSpPr>
          <p:cNvPr id="294" name="Shape 294"/>
          <p:cNvSpPr/>
          <p:nvPr/>
        </p:nvSpPr>
        <p:spPr>
          <a:xfrm>
            <a:off x="583401" y="1200510"/>
            <a:ext cx="8345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Hybrid Approaches combines CF and CB in order to use the pros of one to address the cons of the other</a:t>
            </a:r>
          </a:p>
        </p:txBody>
      </p:sp>
      <p:sp>
        <p:nvSpPr>
          <p:cNvPr id="295" name="Shape 295"/>
          <p:cNvSpPr/>
          <p:nvPr/>
        </p:nvSpPr>
        <p:spPr>
          <a:xfrm>
            <a:off x="825500" y="2286000"/>
            <a:ext cx="1425030" cy="1432243"/>
          </a:xfrm>
          <a:prstGeom prst="roundRect">
            <a:avLst>
              <a:gd name="adj" fmla="val 14332"/>
            </a:avLst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b="1" sz="1500">
                <a:solidFill>
                  <a:srgbClr val="4D4D4D"/>
                </a:solidFill>
              </a:defRPr>
            </a:lvl1pPr>
          </a:lstStyle>
          <a:p>
            <a:pPr/>
            <a:r>
              <a:t>Usage data and item content（categories）</a:t>
            </a:r>
          </a:p>
        </p:txBody>
      </p:sp>
      <p:sp>
        <p:nvSpPr>
          <p:cNvPr id="296" name="Shape 296"/>
          <p:cNvSpPr/>
          <p:nvPr/>
        </p:nvSpPr>
        <p:spPr>
          <a:xfrm>
            <a:off x="1045797" y="1771808"/>
            <a:ext cx="58522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97" name="Shape 297"/>
          <p:cNvSpPr/>
          <p:nvPr/>
        </p:nvSpPr>
        <p:spPr>
          <a:xfrm>
            <a:off x="6335261" y="1820111"/>
            <a:ext cx="15936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Pros and Cons</a:t>
            </a:r>
          </a:p>
        </p:txBody>
      </p:sp>
      <p:sp>
        <p:nvSpPr>
          <p:cNvPr id="298" name="Shape 298"/>
          <p:cNvSpPr/>
          <p:nvPr/>
        </p:nvSpPr>
        <p:spPr>
          <a:xfrm>
            <a:off x="5286841" y="2245201"/>
            <a:ext cx="2793528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Pros: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Relatively easy to implement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Good baseline algorithm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Helps with new user cold start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problem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Cons: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Need standardized products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Fewer opportunities to learn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Recommendation list not to change</a:t>
            </a:r>
          </a:p>
        </p:txBody>
      </p:sp>
      <p:sp>
        <p:nvSpPr>
          <p:cNvPr id="299" name="Shape 299"/>
          <p:cNvSpPr/>
          <p:nvPr/>
        </p:nvSpPr>
        <p:spPr>
          <a:xfrm>
            <a:off x="2030729" y="5034279"/>
            <a:ext cx="352955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700"/>
            </a:lvl1pPr>
          </a:lstStyle>
          <a:p>
            <a:pPr/>
            <a:r>
              <a:t>Recommender Based on UserProfile</a:t>
            </a:r>
          </a:p>
        </p:txBody>
      </p:sp>
      <p:pic>
        <p:nvPicPr>
          <p:cNvPr id="30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41247">
              <a:defRPr sz="2208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Overview of Recommender Algorithms</a:t>
            </a:r>
          </a:p>
        </p:txBody>
      </p:sp>
      <p:sp>
        <p:nvSpPr>
          <p:cNvPr id="303" name="Shape 303"/>
          <p:cNvSpPr/>
          <p:nvPr/>
        </p:nvSpPr>
        <p:spPr>
          <a:xfrm>
            <a:off x="520406" y="6140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649223">
              <a:defRPr b="1" cap="all" sz="1917"/>
            </a:lvl1pPr>
          </a:lstStyle>
          <a:p>
            <a:pPr/>
            <a:r>
              <a:t>Advanced or “Non-traditional” Approaches</a:t>
            </a:r>
          </a:p>
        </p:txBody>
      </p:sp>
      <p:sp>
        <p:nvSpPr>
          <p:cNvPr id="304" name="Shape 304"/>
          <p:cNvSpPr/>
          <p:nvPr/>
        </p:nvSpPr>
        <p:spPr>
          <a:xfrm>
            <a:off x="583401" y="1200510"/>
            <a:ext cx="83456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pPr/>
            <a:r>
              <a:t>Hybrid Approaches combines CF and CB in order to use the pros of one to address the cons of the other</a:t>
            </a:r>
          </a:p>
        </p:txBody>
      </p:sp>
      <p:sp>
        <p:nvSpPr>
          <p:cNvPr id="305" name="Shape 305"/>
          <p:cNvSpPr/>
          <p:nvPr/>
        </p:nvSpPr>
        <p:spPr>
          <a:xfrm>
            <a:off x="6335261" y="1820111"/>
            <a:ext cx="15936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800">
                <a:solidFill>
                  <a:srgbClr val="000061"/>
                </a:solidFill>
              </a:defRPr>
            </a:lvl1pPr>
          </a:lstStyle>
          <a:p>
            <a:pPr/>
            <a:r>
              <a:t>Pros and Cons</a:t>
            </a:r>
          </a:p>
        </p:txBody>
      </p:sp>
      <p:sp>
        <p:nvSpPr>
          <p:cNvPr id="306" name="Shape 306"/>
          <p:cNvSpPr/>
          <p:nvPr/>
        </p:nvSpPr>
        <p:spPr>
          <a:xfrm>
            <a:off x="5286841" y="2245201"/>
            <a:ext cx="3741786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Pros: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I don’t know, Maybe Good performance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Cons: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Less Understood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Less supported in Open source Recommendation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toolkits</a:t>
            </a:r>
          </a:p>
        </p:txBody>
      </p:sp>
      <p:sp>
        <p:nvSpPr>
          <p:cNvPr id="307" name="Shape 307"/>
          <p:cNvSpPr/>
          <p:nvPr/>
        </p:nvSpPr>
        <p:spPr>
          <a:xfrm>
            <a:off x="1108541" y="2245201"/>
            <a:ext cx="2031825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200">
                <a:solidFill>
                  <a:srgbClr val="5C527E"/>
                </a:solidFill>
              </a:defRPr>
            </a:pPr>
            <a:r>
              <a:t>Pros: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Deep Learning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Learning to Rank</a:t>
            </a:r>
          </a:p>
          <a:p>
            <a:pPr marL="120315" indent="-120315">
              <a:buSzPct val="100000"/>
              <a:buChar char="•"/>
              <a:defRPr b="1" sz="1200">
                <a:solidFill>
                  <a:srgbClr val="5C527E"/>
                </a:solidFill>
              </a:defRPr>
            </a:pPr>
            <a:r>
              <a:t>Social Recommendations</a:t>
            </a:r>
          </a:p>
          <a:p>
            <a:pPr>
              <a:defRPr b="1" sz="1200">
                <a:solidFill>
                  <a:srgbClr val="5C527E"/>
                </a:solidFill>
              </a:defRPr>
            </a:pPr>
            <a:r>
              <a:t>problem</a:t>
            </a:r>
          </a:p>
        </p:txBody>
      </p:sp>
      <p:pic>
        <p:nvPicPr>
          <p:cNvPr id="30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96111">
              <a:defRPr sz="235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Details of Recommender Algorithms</a:t>
            </a:r>
          </a:p>
        </p:txBody>
      </p:sp>
      <p:pic>
        <p:nvPicPr>
          <p:cNvPr id="3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472" y="1479155"/>
            <a:ext cx="3891687" cy="372507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1961140" y="5200727"/>
            <a:ext cx="124435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4C5A63"/>
                </a:solidFill>
              </a:defRPr>
            </a:lvl1pPr>
          </a:lstStyle>
          <a:p>
            <a:pPr/>
            <a:r>
              <a:t>Usage Data</a:t>
            </a:r>
          </a:p>
        </p:txBody>
      </p:sp>
      <p:sp>
        <p:nvSpPr>
          <p:cNvPr id="313" name="Shape 313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Collaborative Filtering</a:t>
            </a:r>
          </a:p>
        </p:txBody>
      </p:sp>
      <p:pic>
        <p:nvPicPr>
          <p:cNvPr id="31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xfrm>
            <a:off x="1765006" y="42532"/>
            <a:ext cx="4880344" cy="627320"/>
          </a:xfrm>
          <a:prstGeom prst="rect">
            <a:avLst/>
          </a:prstGeom>
        </p:spPr>
        <p:txBody>
          <a:bodyPr/>
          <a:lstStyle>
            <a:lvl1pPr defTabSz="896111">
              <a:defRPr sz="2352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Details of Recommender Algorithms</a:t>
            </a:r>
          </a:p>
        </p:txBody>
      </p:sp>
      <p:sp>
        <p:nvSpPr>
          <p:cNvPr id="317" name="Shape 317"/>
          <p:cNvSpPr/>
          <p:nvPr/>
        </p:nvSpPr>
        <p:spPr>
          <a:xfrm>
            <a:off x="279106" y="601331"/>
            <a:ext cx="5588147" cy="62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b="1" cap="all" sz="2700"/>
            </a:lvl1pPr>
          </a:lstStyle>
          <a:p>
            <a:pPr/>
            <a:r>
              <a:t>User-Based CF</a:t>
            </a:r>
          </a:p>
        </p:txBody>
      </p:sp>
      <p:pic>
        <p:nvPicPr>
          <p:cNvPr id="3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090" y="1659516"/>
            <a:ext cx="7285820" cy="3130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4727" y="1324169"/>
            <a:ext cx="4787546" cy="4600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133" y="1953226"/>
            <a:ext cx="7712734" cy="2951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41309" y="5350509"/>
            <a:ext cx="1158241" cy="115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2" dur="1500" fill="hold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2"/>
      <p:bldP build="whole" bldLvl="1" animBg="1" rev="0" advAuto="0" spid="320" grpId="5"/>
      <p:bldP build="whole" bldLvl="1" animBg="1" rev="0" advAuto="0" spid="319" grpId="3"/>
      <p:bldP build="whole" bldLvl="1" animBg="1" rev="0" advAuto="0" spid="319" grpId="4"/>
      <p:bldP build="whole" bldLvl="1" animBg="1" rev="0" advAuto="0" spid="31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1_Office 主题">
  <a:themeElements>
    <a:clrScheme name="1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主题">
  <a:themeElements>
    <a:clrScheme name="1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1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1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